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sldIdLst>
    <p:sldId id="256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86" r:id="rId10"/>
    <p:sldId id="261" r:id="rId11"/>
    <p:sldId id="287" r:id="rId12"/>
    <p:sldId id="262" r:id="rId13"/>
    <p:sldId id="288" r:id="rId14"/>
    <p:sldId id="263" r:id="rId15"/>
    <p:sldId id="289" r:id="rId16"/>
    <p:sldId id="264" r:id="rId17"/>
    <p:sldId id="290" r:id="rId18"/>
    <p:sldId id="265" r:id="rId19"/>
    <p:sldId id="291" r:id="rId20"/>
    <p:sldId id="266" r:id="rId21"/>
    <p:sldId id="292" r:id="rId22"/>
    <p:sldId id="267" r:id="rId23"/>
    <p:sldId id="293" r:id="rId24"/>
    <p:sldId id="268" r:id="rId25"/>
    <p:sldId id="294" r:id="rId26"/>
    <p:sldId id="269" r:id="rId27"/>
    <p:sldId id="295" r:id="rId28"/>
    <p:sldId id="270" r:id="rId29"/>
    <p:sldId id="296" r:id="rId30"/>
    <p:sldId id="271" r:id="rId31"/>
    <p:sldId id="297" r:id="rId32"/>
    <p:sldId id="272" r:id="rId33"/>
    <p:sldId id="298" r:id="rId34"/>
    <p:sldId id="273" r:id="rId35"/>
    <p:sldId id="300" r:id="rId36"/>
    <p:sldId id="274" r:id="rId37"/>
    <p:sldId id="301" r:id="rId38"/>
    <p:sldId id="275" r:id="rId39"/>
    <p:sldId id="302" r:id="rId40"/>
    <p:sldId id="276" r:id="rId41"/>
    <p:sldId id="303" r:id="rId42"/>
    <p:sldId id="277" r:id="rId43"/>
    <p:sldId id="304" r:id="rId44"/>
    <p:sldId id="279" r:id="rId45"/>
    <p:sldId id="305" r:id="rId46"/>
    <p:sldId id="280" r:id="rId47"/>
    <p:sldId id="306" r:id="rId48"/>
    <p:sldId id="281" r:id="rId49"/>
    <p:sldId id="307" r:id="rId50"/>
    <p:sldId id="282" r:id="rId51"/>
    <p:sldId id="308" r:id="rId52"/>
    <p:sldId id="309" r:id="rId53"/>
    <p:sldId id="310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E73E87-81A3-A443-8655-53DF35317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63985A-56BD-2A43-BBDE-9CA5F6D6D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3073A8-53F7-A149-8D1C-50480C85F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75B174F-F517-9C4C-8BCC-B86FD745C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275CF5-572D-9948-A92D-A0A8DC6821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7B8823-EF15-044C-9420-872FEA2AE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D92FC7-2022-4840-A5CA-98BBFF403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DDA566-405C-2341-831C-4E49AD7B2F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2B8CB6-1699-D145-AFD8-386B6A57E8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9F7CF1-116B-6040-BFB2-805A97C12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A81E17-F673-DB43-AC29-4AB4A78DF2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FD9D5C-E9D6-374A-A05B-AAA9E7FF0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565A98-CE0B-7D48-8FBD-1E1F79ADD8B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10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0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0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42.xml"/><Relationship Id="rId18" Type="http://schemas.openxmlformats.org/officeDocument/2006/relationships/slide" Target="slide16.xml"/><Relationship Id="rId26" Type="http://schemas.openxmlformats.org/officeDocument/2006/relationships/slide" Target="slide20.xml"/><Relationship Id="rId3" Type="http://schemas.openxmlformats.org/officeDocument/2006/relationships/audio" Target="../media/audio1.wav"/><Relationship Id="rId21" Type="http://schemas.openxmlformats.org/officeDocument/2006/relationships/slide" Target="slide46.xml"/><Relationship Id="rId7" Type="http://schemas.openxmlformats.org/officeDocument/2006/relationships/slide" Target="slide6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5" Type="http://schemas.openxmlformats.org/officeDocument/2006/relationships/slide" Target="slide48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34.xml"/><Relationship Id="rId20" Type="http://schemas.openxmlformats.org/officeDocument/2006/relationships/slide" Target="slide36.xml"/><Relationship Id="rId29" Type="http://schemas.openxmlformats.org/officeDocument/2006/relationships/slide" Target="slide50.xml"/><Relationship Id="rId1" Type="http://schemas.openxmlformats.org/officeDocument/2006/relationships/vmlDrawing" Target="../drawings/vmlDrawing1.vml"/><Relationship Id="rId6" Type="http://schemas.openxmlformats.org/officeDocument/2006/relationships/slide" Target="slide4.xml"/><Relationship Id="rId11" Type="http://schemas.openxmlformats.org/officeDocument/2006/relationships/slide" Target="slide32.xml"/><Relationship Id="rId24" Type="http://schemas.openxmlformats.org/officeDocument/2006/relationships/slide" Target="slide38.xml"/><Relationship Id="rId5" Type="http://schemas.openxmlformats.org/officeDocument/2006/relationships/slide" Target="slide2.xml"/><Relationship Id="rId15" Type="http://schemas.openxmlformats.org/officeDocument/2006/relationships/slide" Target="slide24.xml"/><Relationship Id="rId23" Type="http://schemas.openxmlformats.org/officeDocument/2006/relationships/slide" Target="slide28.xml"/><Relationship Id="rId28" Type="http://schemas.openxmlformats.org/officeDocument/2006/relationships/slide" Target="slide40.xml"/><Relationship Id="rId10" Type="http://schemas.openxmlformats.org/officeDocument/2006/relationships/slide" Target="slide12.xml"/><Relationship Id="rId19" Type="http://schemas.openxmlformats.org/officeDocument/2006/relationships/slide" Target="slide26.xml"/><Relationship Id="rId4" Type="http://schemas.openxmlformats.org/officeDocument/2006/relationships/oleObject" Target="../embeddings/Microsoft_Office_Word_97_-_2003_Document1.doc"/><Relationship Id="rId9" Type="http://schemas.openxmlformats.org/officeDocument/2006/relationships/slide" Target="slide10.xml"/><Relationship Id="rId14" Type="http://schemas.openxmlformats.org/officeDocument/2006/relationships/slide" Target="slide14.xml"/><Relationship Id="rId22" Type="http://schemas.openxmlformats.org/officeDocument/2006/relationships/slide" Target="slide18.xml"/><Relationship Id="rId27" Type="http://schemas.openxmlformats.org/officeDocument/2006/relationships/slide" Target="slide30.xml"/><Relationship Id="rId30" Type="http://schemas.openxmlformats.org/officeDocument/2006/relationships/slide" Target="slide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\\localhost\C\\My%20Documents\final_Q.wav" TargetMode="External"/><Relationship Id="rId5" Type="http://schemas.openxmlformats.org/officeDocument/2006/relationships/image" Target="../media/image2.jpeg"/><Relationship Id="rId4" Type="http://schemas.openxmlformats.org/officeDocument/2006/relationships/slide" Target="slid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8000">
                <a:solidFill>
                  <a:schemeClr val="folHlink"/>
                </a:solidFill>
              </a:rPr>
              <a:t>Science Jeopardy</a:t>
            </a:r>
            <a:endParaRPr lang="en-US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762000" y="1533525"/>
          <a:ext cx="7775575" cy="4638675"/>
        </p:xfrm>
        <a:graphic>
          <a:graphicData uri="http://schemas.openxmlformats.org/presentationml/2006/ole">
            <p:oleObj spid="_x0000_s2051" name="Document" r:id="rId4" imgW="7319889" imgH="4370363" progId="Word.Document.8">
              <p:embed/>
            </p:oleObj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98525" y="1752600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Chemistry</a:t>
            </a:r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362200" y="1752600"/>
            <a:ext cx="1447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Botany</a:t>
            </a:r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886200" y="1752600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Geology</a:t>
            </a:r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94325" y="182245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Meteorology</a:t>
            </a:r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842125" y="1752600"/>
            <a:ext cx="153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 Electricity</a:t>
            </a:r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5" action="ppaction://hlinksldjump"/>
              </a:rPr>
              <a:t>Q $100</a:t>
            </a: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 action="ppaction://hlinksldjump"/>
              </a:rPr>
              <a:t>Q $200</a:t>
            </a:r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7" action="ppaction://hlinksldjump"/>
              </a:rPr>
              <a:t>Q $300</a:t>
            </a:r>
            <a:endParaRPr 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8" action="ppaction://hlinksldjump"/>
              </a:rPr>
              <a:t>Q $400</a:t>
            </a:r>
            <a:endParaRPr lang="en-US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9" action="ppaction://hlinksldjump"/>
              </a:rPr>
              <a:t>Q $500</a:t>
            </a:r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0" action="ppaction://hlinksldjump"/>
              </a:rPr>
              <a:t>Q $100</a:t>
            </a:r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1" action="ppaction://hlinksldjump"/>
              </a:rPr>
              <a:t>Q $100</a:t>
            </a:r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2" action="ppaction://hlinksldjump"/>
              </a:rPr>
              <a:t>Q $100</a:t>
            </a:r>
            <a:endParaRPr 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3" action="ppaction://hlinksldjump"/>
              </a:rPr>
              <a:t>Q $100</a:t>
            </a:r>
            <a:endParaRPr lang="en-US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4" action="ppaction://hlinksldjump"/>
              </a:rPr>
              <a:t>Q $200</a:t>
            </a:r>
            <a:endParaRPr lang="en-US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5" action="ppaction://hlinksldjump"/>
              </a:rPr>
              <a:t>Q $200</a:t>
            </a:r>
            <a:endParaRPr 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6" action="ppaction://hlinksldjump"/>
              </a:rPr>
              <a:t>Q $200</a:t>
            </a:r>
            <a:endParaRPr lang="en-US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7" action="ppaction://hlinksldjump"/>
              </a:rPr>
              <a:t>Q $200</a:t>
            </a:r>
            <a:endParaRPr lang="en-US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8" action="ppaction://hlinksldjump"/>
              </a:rPr>
              <a:t>Q $300</a:t>
            </a:r>
            <a:endParaRPr lang="en-US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9" action="ppaction://hlinksldjump"/>
              </a:rPr>
              <a:t>Q $300</a:t>
            </a:r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0" action="ppaction://hlinksldjump"/>
              </a:rPr>
              <a:t>Q $300</a:t>
            </a:r>
            <a:endParaRPr lang="en-US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1" action="ppaction://hlinksldjump"/>
              </a:rPr>
              <a:t>Q $300</a:t>
            </a:r>
            <a:endParaRPr lang="en-US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2" action="ppaction://hlinksldjump"/>
              </a:rPr>
              <a:t>Q $400</a:t>
            </a:r>
            <a:endParaRPr lang="en-US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3" action="ppaction://hlinksldjump"/>
              </a:rPr>
              <a:t>Q $400</a:t>
            </a:r>
            <a:endParaRPr lang="en-US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4" action="ppaction://hlinksldjump"/>
              </a:rPr>
              <a:t>Q $400</a:t>
            </a:r>
            <a:endParaRPr lang="en-US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5" action="ppaction://hlinksldjump"/>
              </a:rPr>
              <a:t>Q $400</a:t>
            </a:r>
            <a:endParaRPr lang="en-US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6" action="ppaction://hlinksldjump"/>
              </a:rPr>
              <a:t>Q $500</a:t>
            </a:r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7" action="ppaction://hlinksldjump"/>
              </a:rPr>
              <a:t>Q $500</a:t>
            </a:r>
            <a:endParaRPr lang="en-US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8" action="ppaction://hlinksldjump"/>
              </a:rPr>
              <a:t>Q $500</a:t>
            </a:r>
            <a:endParaRPr lang="en-US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9" action="ppaction://hlinksldjump"/>
              </a:rPr>
              <a:t>Q $500</a:t>
            </a:r>
            <a:endParaRPr lang="en-US"/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6765925" y="6324600"/>
            <a:ext cx="1997075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0" action="ppaction://hlinksldjump"/>
              </a:rPr>
              <a:t>Final Jeopardy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build="p" autoUpdateAnimBg="0"/>
      <p:bldP spid="2053" grpId="0" build="p" autoUpdateAnimBg="0"/>
      <p:bldP spid="2054" grpId="0" build="p" autoUpdateAnimBg="0"/>
      <p:bldP spid="2055" grpId="0" build="p" autoUpdateAnimBg="0"/>
      <p:bldP spid="2056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Question from Chemistry</a:t>
            </a:r>
          </a:p>
        </p:txBody>
      </p:sp>
      <p:pic>
        <p:nvPicPr>
          <p:cNvPr id="717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64055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What is the chemical equation for</a:t>
            </a:r>
          </a:p>
          <a:p>
            <a:r>
              <a:rPr lang="en-US" sz="3600"/>
              <a:t>the sugar produced in the process </a:t>
            </a:r>
          </a:p>
          <a:p>
            <a:r>
              <a:rPr lang="en-US" sz="3600"/>
              <a:t>of photosynthesis?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Answer from Chemistry</a:t>
            </a:r>
          </a:p>
        </p:txBody>
      </p:sp>
      <p:pic>
        <p:nvPicPr>
          <p:cNvPr id="3481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C6H12O6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Question from Botany</a:t>
            </a:r>
          </a:p>
        </p:txBody>
      </p:sp>
      <p:pic>
        <p:nvPicPr>
          <p:cNvPr id="819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6556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What is the name given to the</a:t>
            </a:r>
          </a:p>
          <a:p>
            <a:r>
              <a:rPr lang="en-US" sz="3600"/>
              <a:t>process by which water evaporates</a:t>
            </a:r>
          </a:p>
          <a:p>
            <a:r>
              <a:rPr lang="en-US" sz="3600"/>
              <a:t>from the leaves of a plant?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Answer from Botany</a:t>
            </a:r>
          </a:p>
        </p:txBody>
      </p:sp>
      <p:pic>
        <p:nvPicPr>
          <p:cNvPr id="3584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249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transpiration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Question from Botany</a:t>
            </a:r>
          </a:p>
        </p:txBody>
      </p:sp>
      <p:pic>
        <p:nvPicPr>
          <p:cNvPr id="921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3124200"/>
            <a:ext cx="7254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What TWO energy sources are needed</a:t>
            </a:r>
          </a:p>
          <a:p>
            <a:r>
              <a:rPr lang="en-US" sz="3600"/>
              <a:t>in order for a plant to get its food?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Answer from Botany</a:t>
            </a:r>
          </a:p>
        </p:txBody>
      </p:sp>
      <p:pic>
        <p:nvPicPr>
          <p:cNvPr id="3686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354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The sun and water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Question from Botany</a:t>
            </a:r>
          </a:p>
        </p:txBody>
      </p:sp>
      <p:pic>
        <p:nvPicPr>
          <p:cNvPr id="1024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000" y="3124200"/>
            <a:ext cx="7688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What is the name of the plant structure</a:t>
            </a:r>
          </a:p>
          <a:p>
            <a:r>
              <a:rPr lang="en-US" sz="3600"/>
              <a:t>that firmly holds a plant into the ground?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Answer from Botany</a:t>
            </a:r>
          </a:p>
        </p:txBody>
      </p:sp>
      <p:pic>
        <p:nvPicPr>
          <p:cNvPr id="3789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192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The roots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Question from Botany</a:t>
            </a:r>
          </a:p>
        </p:txBody>
      </p:sp>
      <p:pic>
        <p:nvPicPr>
          <p:cNvPr id="1126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2819400"/>
            <a:ext cx="7407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What is the name given to the chemical</a:t>
            </a:r>
          </a:p>
          <a:p>
            <a:r>
              <a:rPr lang="en-US" sz="3600"/>
              <a:t>within the leaves of a plant that</a:t>
            </a:r>
          </a:p>
          <a:p>
            <a:r>
              <a:rPr lang="en-US" sz="3600"/>
              <a:t>give it its green coloring?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Answer from Botany</a:t>
            </a:r>
          </a:p>
        </p:txBody>
      </p:sp>
      <p:pic>
        <p:nvPicPr>
          <p:cNvPr id="3891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229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chlorophyll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Question from Chemistry</a:t>
            </a:r>
          </a:p>
        </p:txBody>
      </p:sp>
      <p:pic>
        <p:nvPicPr>
          <p:cNvPr id="307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889125" y="3168650"/>
            <a:ext cx="6037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What is the symbol for oxygen?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Question from Botany</a:t>
            </a:r>
          </a:p>
        </p:txBody>
      </p:sp>
      <p:pic>
        <p:nvPicPr>
          <p:cNvPr id="1229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90600" y="3048000"/>
            <a:ext cx="72564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What is the name of the process by</a:t>
            </a:r>
          </a:p>
          <a:p>
            <a:r>
              <a:rPr lang="en-US" sz="3600"/>
              <a:t>which a plant obtains its food from the</a:t>
            </a:r>
          </a:p>
          <a:p>
            <a:r>
              <a:rPr lang="en-US" sz="3600"/>
              <a:t>sun and from water?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Answer from Botany</a:t>
            </a:r>
          </a:p>
        </p:txBody>
      </p:sp>
      <p:pic>
        <p:nvPicPr>
          <p:cNvPr id="3993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290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photosynthesis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Question from Geology</a:t>
            </a:r>
          </a:p>
        </p:txBody>
      </p:sp>
      <p:pic>
        <p:nvPicPr>
          <p:cNvPr id="1331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47800" y="3124200"/>
            <a:ext cx="68627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What is the name of the type of rock</a:t>
            </a:r>
          </a:p>
          <a:p>
            <a:r>
              <a:rPr lang="en-US" sz="3600"/>
              <a:t>that is formed through EXTREME</a:t>
            </a:r>
          </a:p>
          <a:p>
            <a:r>
              <a:rPr lang="en-US" sz="3600"/>
              <a:t>heat and pressure?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Answer from Geology</a:t>
            </a:r>
          </a:p>
        </p:txBody>
      </p:sp>
      <p:pic>
        <p:nvPicPr>
          <p:cNvPr id="4096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3573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Metamorphic rock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Question from Geology</a:t>
            </a:r>
          </a:p>
        </p:txBody>
      </p:sp>
      <p:pic>
        <p:nvPicPr>
          <p:cNvPr id="1433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0" y="2590800"/>
            <a:ext cx="7883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/>
              <a:t>Shale is a sedimentary rock that can be </a:t>
            </a:r>
          </a:p>
          <a:p>
            <a:r>
              <a:rPr lang="en-US" sz="3600" b="1" dirty="0" smtClean="0"/>
              <a:t>metamorphosed into slate by ______.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Answer from Geology</a:t>
            </a:r>
          </a:p>
        </p:txBody>
      </p:sp>
      <p:pic>
        <p:nvPicPr>
          <p:cNvPr id="4198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2466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Increased pressure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Question from Geology</a:t>
            </a:r>
          </a:p>
        </p:txBody>
      </p:sp>
      <p:pic>
        <p:nvPicPr>
          <p:cNvPr id="1536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2001" y="1981200"/>
            <a:ext cx="7467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A student is trying to identify a mineral </a:t>
            </a:r>
          </a:p>
          <a:p>
            <a:r>
              <a:rPr lang="en-US" sz="2800" b="1" dirty="0" smtClean="0"/>
              <a:t>that has a nonmetallic luster and is black. It can also be scratched with a fingernail. According to the mineral reference sheet, the unidentified mineral is </a:t>
            </a:r>
            <a:r>
              <a:rPr lang="en-US" sz="2800" b="1" i="1" dirty="0" smtClean="0"/>
              <a:t>most likely ___________.</a:t>
            </a:r>
          </a:p>
          <a:p>
            <a:pPr algn="ctr"/>
            <a:r>
              <a:rPr lang="en-US" sz="2800" b="1" dirty="0" smtClean="0"/>
              <a:t>A mica</a:t>
            </a:r>
          </a:p>
          <a:p>
            <a:pPr algn="ctr"/>
            <a:r>
              <a:rPr lang="en-US" sz="2800" b="1" dirty="0" smtClean="0"/>
              <a:t>B magnetite</a:t>
            </a:r>
          </a:p>
          <a:p>
            <a:pPr algn="ctr"/>
            <a:r>
              <a:rPr lang="en-US" sz="2800" b="1" dirty="0" smtClean="0"/>
              <a:t>C hornblende</a:t>
            </a:r>
          </a:p>
          <a:p>
            <a:pPr algn="ctr"/>
            <a:r>
              <a:rPr lang="en-US" sz="2800" b="1" dirty="0" smtClean="0"/>
              <a:t>D quartz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Answer from Geology</a:t>
            </a:r>
          </a:p>
        </p:txBody>
      </p:sp>
      <p:pic>
        <p:nvPicPr>
          <p:cNvPr id="4301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17748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A.  mica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Question from Geology</a:t>
            </a:r>
          </a:p>
        </p:txBody>
      </p:sp>
      <p:pic>
        <p:nvPicPr>
          <p:cNvPr id="1638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6797675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/>
              <a:t>Which process is </a:t>
            </a:r>
            <a:r>
              <a:rPr lang="en-US" sz="3600" b="1" i="1" dirty="0" smtClean="0"/>
              <a:t>most responsible for the formation of the Grand Canyon?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733799"/>
            <a:ext cx="4419600" cy="294104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Answer from Geology</a:t>
            </a:r>
          </a:p>
        </p:txBody>
      </p:sp>
      <p:pic>
        <p:nvPicPr>
          <p:cNvPr id="4403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5160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/>
              <a:t>Erosion by wind and water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Answer from Chemistry</a:t>
            </a:r>
          </a:p>
        </p:txBody>
      </p:sp>
      <p:pic>
        <p:nvPicPr>
          <p:cNvPr id="3072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O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Question from Geology</a:t>
            </a:r>
          </a:p>
        </p:txBody>
      </p:sp>
      <p:pic>
        <p:nvPicPr>
          <p:cNvPr id="1741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2743200"/>
            <a:ext cx="72983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/>
              <a:t>A _______ revolves around a planet.</a:t>
            </a:r>
            <a:endParaRPr lang="en-US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Answer from Geology</a:t>
            </a:r>
          </a:p>
        </p:txBody>
      </p:sp>
      <p:pic>
        <p:nvPicPr>
          <p:cNvPr id="4505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12362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/>
              <a:t>moon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Question from Meteorology</a:t>
            </a:r>
          </a:p>
        </p:txBody>
      </p:sp>
      <p:pic>
        <p:nvPicPr>
          <p:cNvPr id="1843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447800" y="3124200"/>
            <a:ext cx="64801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What is the term given to the</a:t>
            </a:r>
          </a:p>
          <a:p>
            <a:r>
              <a:rPr lang="en-US" sz="3600"/>
              <a:t>area where a warm air mass and a </a:t>
            </a:r>
          </a:p>
          <a:p>
            <a:r>
              <a:rPr lang="en-US" sz="3600"/>
              <a:t>cold air mass collide?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Answer from Meteorology</a:t>
            </a:r>
          </a:p>
        </p:txBody>
      </p:sp>
      <p:pic>
        <p:nvPicPr>
          <p:cNvPr id="4608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front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Question from Meteorology</a:t>
            </a:r>
          </a:p>
        </p:txBody>
      </p:sp>
      <p:pic>
        <p:nvPicPr>
          <p:cNvPr id="1945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58721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What is the name of the largest</a:t>
            </a:r>
          </a:p>
          <a:p>
            <a:r>
              <a:rPr lang="en-US" sz="3600"/>
              <a:t>and strongest storm on Earth?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Answer from Meteorology</a:t>
            </a:r>
          </a:p>
        </p:txBody>
      </p:sp>
      <p:pic>
        <p:nvPicPr>
          <p:cNvPr id="4813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2354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A hurricane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Question from Meteorology</a:t>
            </a:r>
          </a:p>
        </p:txBody>
      </p:sp>
      <p:pic>
        <p:nvPicPr>
          <p:cNvPr id="2048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5873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Fill in the blank</a:t>
            </a:r>
          </a:p>
          <a:p>
            <a:r>
              <a:rPr lang="en-US" sz="3600"/>
              <a:t>*A _________________ cloud</a:t>
            </a:r>
          </a:p>
          <a:p>
            <a:r>
              <a:rPr lang="en-US" sz="3600"/>
              <a:t>type can be found during a </a:t>
            </a:r>
          </a:p>
          <a:p>
            <a:r>
              <a:rPr lang="en-US" sz="3600"/>
              <a:t>thunderstorm.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Answer from Meteorology</a:t>
            </a:r>
          </a:p>
        </p:txBody>
      </p:sp>
      <p:pic>
        <p:nvPicPr>
          <p:cNvPr id="4915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290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cumulonimbus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Question from Meteorology</a:t>
            </a:r>
          </a:p>
        </p:txBody>
      </p:sp>
      <p:pic>
        <p:nvPicPr>
          <p:cNvPr id="2150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5541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What are the FOUR types of </a:t>
            </a:r>
          </a:p>
          <a:p>
            <a:r>
              <a:rPr lang="en-US" sz="3600"/>
              <a:t>precipitation?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Answer from Meteorology</a:t>
            </a:r>
          </a:p>
        </p:txBody>
      </p:sp>
      <p:pic>
        <p:nvPicPr>
          <p:cNvPr id="5017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513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Rain, Snow, Sleet and Hail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Question from Chemistry</a:t>
            </a:r>
          </a:p>
        </p:txBody>
      </p:sp>
      <p:pic>
        <p:nvPicPr>
          <p:cNvPr id="409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6469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What element does the symbol Na</a:t>
            </a:r>
          </a:p>
          <a:p>
            <a:r>
              <a:rPr lang="en-US" sz="3600"/>
              <a:t>represent?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Question from Meteorology</a:t>
            </a:r>
          </a:p>
        </p:txBody>
      </p:sp>
      <p:pic>
        <p:nvPicPr>
          <p:cNvPr id="2253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46402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At what temperature, in </a:t>
            </a:r>
          </a:p>
          <a:p>
            <a:r>
              <a:rPr lang="en-US" sz="3600"/>
              <a:t>fahrenheit,  does water</a:t>
            </a:r>
          </a:p>
          <a:p>
            <a:r>
              <a:rPr lang="en-US" sz="3600"/>
              <a:t>freeze?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Answer from Meteorology</a:t>
            </a:r>
          </a:p>
        </p:txBody>
      </p:sp>
      <p:pic>
        <p:nvPicPr>
          <p:cNvPr id="5120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32 degrees F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Question from Electricity</a:t>
            </a:r>
          </a:p>
        </p:txBody>
      </p:sp>
      <p:pic>
        <p:nvPicPr>
          <p:cNvPr id="2355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8200" y="1828800"/>
            <a:ext cx="7410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Describe what is happening in the</a:t>
            </a:r>
          </a:p>
          <a:p>
            <a:r>
              <a:rPr lang="en-US" sz="3600"/>
              <a:t>picture below:  </a:t>
            </a:r>
            <a:r>
              <a:rPr lang="en-US" sz="3600" b="1">
                <a:solidFill>
                  <a:schemeClr val="folHlink"/>
                </a:solidFill>
              </a:rPr>
              <a:t>REPEL</a:t>
            </a:r>
            <a:r>
              <a:rPr lang="en-US" sz="3600"/>
              <a:t> or </a:t>
            </a:r>
            <a:r>
              <a:rPr lang="en-US" sz="3600" b="1">
                <a:solidFill>
                  <a:schemeClr val="folHlink"/>
                </a:solidFill>
              </a:rPr>
              <a:t>ATTRACT</a:t>
            </a:r>
            <a:endParaRPr lang="en-US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657600"/>
            <a:ext cx="3683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Answer from Electricity</a:t>
            </a:r>
          </a:p>
        </p:txBody>
      </p:sp>
      <p:pic>
        <p:nvPicPr>
          <p:cNvPr id="5222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repel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Question from Electricity</a:t>
            </a:r>
          </a:p>
        </p:txBody>
      </p:sp>
      <p:pic>
        <p:nvPicPr>
          <p:cNvPr id="2560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43000" y="2133600"/>
            <a:ext cx="73453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What type of circuit is being illustrated</a:t>
            </a:r>
          </a:p>
          <a:p>
            <a:r>
              <a:rPr lang="en-US" sz="3600"/>
              <a:t>in the diagram below?</a:t>
            </a:r>
            <a:endParaRPr 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362325"/>
            <a:ext cx="41529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Answer from Electricity</a:t>
            </a:r>
          </a:p>
        </p:txBody>
      </p:sp>
      <p:pic>
        <p:nvPicPr>
          <p:cNvPr id="5325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2862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Parallel circuit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Question from Electricity</a:t>
            </a:r>
          </a:p>
        </p:txBody>
      </p:sp>
      <p:pic>
        <p:nvPicPr>
          <p:cNvPr id="2662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889125" y="3311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43000" y="1828800"/>
            <a:ext cx="66294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/>
              <a:t>What type of circuit is being illustrated</a:t>
            </a:r>
          </a:p>
          <a:p>
            <a:r>
              <a:rPr lang="en-US" sz="3600"/>
              <a:t>in the diagram below?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438400"/>
            <a:ext cx="2563813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Answer from Electricity</a:t>
            </a:r>
          </a:p>
        </p:txBody>
      </p:sp>
      <p:pic>
        <p:nvPicPr>
          <p:cNvPr id="5427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2697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Series circuit 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Question from Electricity</a:t>
            </a:r>
          </a:p>
        </p:txBody>
      </p:sp>
      <p:pic>
        <p:nvPicPr>
          <p:cNvPr id="2765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5656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Name at least ONE metal that</a:t>
            </a:r>
          </a:p>
          <a:p>
            <a:r>
              <a:rPr lang="en-US" sz="3600"/>
              <a:t>can be attracted by a magnet?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Answer from Electricity</a:t>
            </a:r>
          </a:p>
        </p:txBody>
      </p:sp>
      <p:pic>
        <p:nvPicPr>
          <p:cNvPr id="5529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4970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Iron, steel cobalt or nickel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Answer from Chemistry</a:t>
            </a:r>
          </a:p>
        </p:txBody>
      </p:sp>
      <p:pic>
        <p:nvPicPr>
          <p:cNvPr id="3174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sodium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Question from Electricity</a:t>
            </a:r>
          </a:p>
        </p:txBody>
      </p:sp>
      <p:pic>
        <p:nvPicPr>
          <p:cNvPr id="2867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6305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Which of the following is shown </a:t>
            </a:r>
          </a:p>
          <a:p>
            <a:r>
              <a:rPr lang="en-US" sz="3600"/>
              <a:t>below?</a:t>
            </a:r>
            <a:endParaRPr lang="en-US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048000"/>
            <a:ext cx="27940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219200" y="3352800"/>
            <a:ext cx="2895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-104" charset="0"/>
              <a:buAutoNum type="alphaUcPeriod"/>
            </a:pPr>
            <a:r>
              <a:rPr lang="en-US"/>
              <a:t>Electromagnet</a:t>
            </a:r>
          </a:p>
          <a:p>
            <a:pPr marL="457200" indent="-457200">
              <a:spcBef>
                <a:spcPct val="50000"/>
              </a:spcBef>
              <a:buFont typeface="Arial" pitchFamily="-104" charset="0"/>
              <a:buAutoNum type="alphaUcPeriod"/>
            </a:pPr>
            <a:r>
              <a:rPr lang="en-US"/>
              <a:t>Electric motor</a:t>
            </a:r>
          </a:p>
          <a:p>
            <a:pPr marL="457200" indent="-457200">
              <a:spcBef>
                <a:spcPct val="50000"/>
              </a:spcBef>
              <a:buFont typeface="Arial" pitchFamily="-104" charset="0"/>
              <a:buAutoNum type="alphaUcPeriod"/>
            </a:pPr>
            <a:r>
              <a:rPr lang="en-US"/>
              <a:t>Electric generator</a:t>
            </a:r>
          </a:p>
          <a:p>
            <a:pPr marL="457200" indent="-457200">
              <a:spcBef>
                <a:spcPct val="50000"/>
              </a:spcBef>
              <a:buFont typeface="Arial" pitchFamily="-104" charset="0"/>
              <a:buAutoNum type="alphaUcPeriod"/>
            </a:pPr>
            <a:r>
              <a:rPr lang="en-US"/>
              <a:t>transformer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Answer from Electricity</a:t>
            </a:r>
          </a:p>
        </p:txBody>
      </p:sp>
      <p:pic>
        <p:nvPicPr>
          <p:cNvPr id="5632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3522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A. Electromagnet </a:t>
            </a: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Final Jeopardy</a:t>
            </a:r>
            <a:endParaRPr 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04800" y="2438400"/>
            <a:ext cx="87423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What is the TOTAL number of atoms found in</a:t>
            </a:r>
          </a:p>
          <a:p>
            <a:r>
              <a:rPr lang="en-US" sz="3600"/>
              <a:t>H2O?</a:t>
            </a:r>
            <a:endParaRPr lang="en-US"/>
          </a:p>
        </p:txBody>
      </p:sp>
      <p:pic>
        <p:nvPicPr>
          <p:cNvPr id="59396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867400"/>
            <a:ext cx="304800" cy="304800"/>
          </a:xfrm>
          <a:prstGeom prst="rect">
            <a:avLst/>
          </a:prstGeom>
          <a:noFill/>
        </p:spPr>
      </p:pic>
      <p:pic>
        <p:nvPicPr>
          <p:cNvPr id="59397" name="Picture 5" descr="m_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Final Jeopardy Answer</a:t>
            </a:r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508125" y="2767013"/>
            <a:ext cx="6111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Total of 3; </a:t>
            </a:r>
          </a:p>
          <a:p>
            <a:r>
              <a:rPr lang="en-US" sz="4400"/>
              <a:t>2 Hydrogen and 1 Oxygen</a:t>
            </a:r>
          </a:p>
        </p:txBody>
      </p:sp>
      <p:pic>
        <p:nvPicPr>
          <p:cNvPr id="60420" name="Picture 4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Question from Chemistry</a:t>
            </a:r>
          </a:p>
        </p:txBody>
      </p:sp>
      <p:pic>
        <p:nvPicPr>
          <p:cNvPr id="512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95400" y="3048000"/>
            <a:ext cx="70278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Who was the scientist responsible for</a:t>
            </a:r>
          </a:p>
          <a:p>
            <a:r>
              <a:rPr lang="en-US" sz="3600"/>
              <a:t>organizing the elements into the </a:t>
            </a:r>
          </a:p>
          <a:p>
            <a:r>
              <a:rPr lang="en-US" sz="3600"/>
              <a:t>Periodic Table of Elements?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Answer from Chemistry</a:t>
            </a:r>
          </a:p>
        </p:txBody>
      </p:sp>
      <p:pic>
        <p:nvPicPr>
          <p:cNvPr id="3277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2443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Mendeleyev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Question from Chemistry</a:t>
            </a:r>
          </a:p>
        </p:txBody>
      </p:sp>
      <p:pic>
        <p:nvPicPr>
          <p:cNvPr id="614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6365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What is the chemical equation for</a:t>
            </a:r>
          </a:p>
          <a:p>
            <a:r>
              <a:rPr lang="en-US" sz="3600"/>
              <a:t>salt?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Answer from Chemistry</a:t>
            </a:r>
          </a:p>
        </p:txBody>
      </p:sp>
      <p:pic>
        <p:nvPicPr>
          <p:cNvPr id="3379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NaCl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4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2004:Templates:Presentations:Designs:Bridge in Fog</Template>
  <TotalTime>723</TotalTime>
  <Words>793</Words>
  <Application>Microsoft Office PowerPoint</Application>
  <PresentationFormat>On-screen Show (4:3)</PresentationFormat>
  <Paragraphs>178</Paragraphs>
  <Slides>53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Pulse</vt:lpstr>
      <vt:lpstr>Document</vt:lpstr>
      <vt:lpstr>Science Jeopardy</vt:lpstr>
      <vt:lpstr>$100 Question from Chemistry</vt:lpstr>
      <vt:lpstr>$100 Answer from Chemistry</vt:lpstr>
      <vt:lpstr>$200 Question from Chemistry</vt:lpstr>
      <vt:lpstr>$200 Answer from Chemistry</vt:lpstr>
      <vt:lpstr>$300 Question from Chemistry</vt:lpstr>
      <vt:lpstr>$300 Answer from Chemistry</vt:lpstr>
      <vt:lpstr>$400 Question from Chemistry</vt:lpstr>
      <vt:lpstr>$400 Answer from Chemistry</vt:lpstr>
      <vt:lpstr>$500 Question from Chemistry</vt:lpstr>
      <vt:lpstr>$500 Answer from Chemistry</vt:lpstr>
      <vt:lpstr>$100 Question from Botany</vt:lpstr>
      <vt:lpstr>$100 Answer from Botany</vt:lpstr>
      <vt:lpstr>$200 Question from Botany</vt:lpstr>
      <vt:lpstr>$200 Answer from Botany</vt:lpstr>
      <vt:lpstr>$300 Question from Botany</vt:lpstr>
      <vt:lpstr>$300 Answer from Botany</vt:lpstr>
      <vt:lpstr>$400 Question from Botany</vt:lpstr>
      <vt:lpstr>$400 Answer from Botany</vt:lpstr>
      <vt:lpstr>$500 Question from Botany</vt:lpstr>
      <vt:lpstr>$500 Answer from Botany</vt:lpstr>
      <vt:lpstr>$100 Question from Geology</vt:lpstr>
      <vt:lpstr>$100 Answer from Geology</vt:lpstr>
      <vt:lpstr>$200 Question from Geology</vt:lpstr>
      <vt:lpstr>$200 Answer from Geology</vt:lpstr>
      <vt:lpstr>$300 Question from Geology</vt:lpstr>
      <vt:lpstr>$300 Answer from Geology</vt:lpstr>
      <vt:lpstr>$400 Question from Geology</vt:lpstr>
      <vt:lpstr>$400 Answer from Geology</vt:lpstr>
      <vt:lpstr>$500 Question from Geology</vt:lpstr>
      <vt:lpstr>$500 Answer from Geology</vt:lpstr>
      <vt:lpstr>$100 Question from Meteorology</vt:lpstr>
      <vt:lpstr>$100 Answer from Meteorology</vt:lpstr>
      <vt:lpstr>$200 Question from Meteorology</vt:lpstr>
      <vt:lpstr>$200 Answer from Meteorology</vt:lpstr>
      <vt:lpstr>$300 Question from Meteorology</vt:lpstr>
      <vt:lpstr>$300 Answer from Meteorology</vt:lpstr>
      <vt:lpstr>$400 Question from Meteorology</vt:lpstr>
      <vt:lpstr>$400 Answer from Meteorology</vt:lpstr>
      <vt:lpstr>$500 Question from Meteorology</vt:lpstr>
      <vt:lpstr>$500 Answer from Meteorology</vt:lpstr>
      <vt:lpstr>$100 Question from Electricity</vt:lpstr>
      <vt:lpstr>$100 Answer from Electricity</vt:lpstr>
      <vt:lpstr>$200 Question from Electricity</vt:lpstr>
      <vt:lpstr>$200 Answer from Electricity</vt:lpstr>
      <vt:lpstr>$300 Question from Electricity</vt:lpstr>
      <vt:lpstr>$300 Answer from Electricity</vt:lpstr>
      <vt:lpstr>$400 Question from Electricity</vt:lpstr>
      <vt:lpstr>$400 Answer from Electricity</vt:lpstr>
      <vt:lpstr>$500 Question from Electricity</vt:lpstr>
      <vt:lpstr>$500 Answer from Electricity</vt:lpstr>
      <vt:lpstr>Final Jeopardy</vt:lpstr>
      <vt:lpstr>Final Jeopardy Answer</vt:lpstr>
    </vt:vector>
  </TitlesOfParts>
  <Company>Seminole Coutny Public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SCPS</dc:creator>
  <cp:lastModifiedBy>Andrea</cp:lastModifiedBy>
  <cp:revision>24</cp:revision>
  <dcterms:created xsi:type="dcterms:W3CDTF">2014-04-11T22:54:49Z</dcterms:created>
  <dcterms:modified xsi:type="dcterms:W3CDTF">2015-04-13T02:43:37Z</dcterms:modified>
</cp:coreProperties>
</file>